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726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350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108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45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775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061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107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794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616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446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840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FD8AD-17DA-4FCD-B357-995A47C2561F}" type="datetimeFigureOut">
              <a:rPr lang="en-IN" smtClean="0"/>
              <a:t>13-01-2023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427B0-EFB4-4548-9028-E0CE802677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867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TALENT MANAGEMENT&amp; COMPENSATION MANAGEMENT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/>
                </a:solidFill>
              </a:rPr>
              <a:t>Module 4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6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+mn-lt"/>
              </a:rPr>
              <a:t>FACTORS INFLUENCING COMPENSATION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 </a:t>
            </a:r>
            <a:r>
              <a:rPr lang="en-IN" dirty="0" smtClean="0"/>
              <a:t>     External </a:t>
            </a:r>
            <a:r>
              <a:rPr lang="en-IN" dirty="0"/>
              <a:t>Factors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Labor</a:t>
            </a:r>
            <a:r>
              <a:rPr lang="en-IN" dirty="0" smtClean="0"/>
              <a:t> Market</a:t>
            </a:r>
          </a:p>
          <a:p>
            <a:r>
              <a:rPr lang="en-IN" dirty="0"/>
              <a:t>Cost of </a:t>
            </a:r>
            <a:r>
              <a:rPr lang="en-IN" dirty="0" smtClean="0"/>
              <a:t>Living</a:t>
            </a:r>
          </a:p>
          <a:p>
            <a:r>
              <a:rPr lang="en-IN" dirty="0" err="1"/>
              <a:t>Labor</a:t>
            </a:r>
            <a:r>
              <a:rPr lang="en-IN" dirty="0"/>
              <a:t> </a:t>
            </a:r>
            <a:r>
              <a:rPr lang="en-IN" dirty="0" smtClean="0"/>
              <a:t>Unions</a:t>
            </a:r>
          </a:p>
          <a:p>
            <a:r>
              <a:rPr lang="en-IN" dirty="0"/>
              <a:t>Union Influences on Compensation </a:t>
            </a:r>
            <a:r>
              <a:rPr lang="en-IN" dirty="0" smtClean="0"/>
              <a:t>Decisions</a:t>
            </a:r>
          </a:p>
          <a:p>
            <a:r>
              <a:rPr lang="en-IN" dirty="0" err="1"/>
              <a:t>Labor</a:t>
            </a:r>
            <a:r>
              <a:rPr lang="en-IN" dirty="0"/>
              <a:t> </a:t>
            </a:r>
            <a:r>
              <a:rPr lang="en-IN" dirty="0" smtClean="0"/>
              <a:t>Laws</a:t>
            </a:r>
          </a:p>
          <a:p>
            <a:r>
              <a:rPr lang="en-IN" dirty="0" smtClean="0"/>
              <a:t>Society</a:t>
            </a:r>
          </a:p>
          <a:p>
            <a:r>
              <a:rPr lang="en-IN" dirty="0"/>
              <a:t>The </a:t>
            </a:r>
            <a:r>
              <a:rPr lang="en-IN" dirty="0" smtClean="0"/>
              <a:t>Economy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/>
              <a:t> </a:t>
            </a:r>
            <a:r>
              <a:rPr lang="en-IN" dirty="0" smtClean="0"/>
              <a:t>     </a:t>
            </a:r>
            <a:r>
              <a:rPr lang="en-IN" dirty="0"/>
              <a:t>Internal Factors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 smtClean="0"/>
              <a:t>Business Strategy</a:t>
            </a:r>
          </a:p>
          <a:p>
            <a:r>
              <a:rPr lang="en-IN" dirty="0"/>
              <a:t>Performance </a:t>
            </a:r>
            <a:r>
              <a:rPr lang="en-IN" dirty="0" smtClean="0"/>
              <a:t>Appraisal</a:t>
            </a:r>
          </a:p>
          <a:p>
            <a:r>
              <a:rPr lang="en-IN" dirty="0"/>
              <a:t>The </a:t>
            </a:r>
            <a:r>
              <a:rPr lang="en-IN" dirty="0" smtClean="0"/>
              <a:t>Employee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704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TALENT MANAGEMENT</a:t>
            </a:r>
          </a:p>
          <a:p>
            <a:r>
              <a:rPr lang="en-IN" dirty="0" smtClean="0"/>
              <a:t>Talent management indicates the skills of attracting highly skilled workers, integrating</a:t>
            </a:r>
          </a:p>
          <a:p>
            <a:r>
              <a:rPr lang="en-IN" dirty="0" smtClean="0"/>
              <a:t>new workers, and improving and retaining current workers to meet the current and</a:t>
            </a:r>
          </a:p>
          <a:p>
            <a:r>
              <a:rPr lang="en-IN" dirty="0" smtClean="0"/>
              <a:t>future business objectives.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Talent management is basically concerned with coordinating, collaborating and</a:t>
            </a:r>
          </a:p>
          <a:p>
            <a:r>
              <a:rPr lang="en-IN" dirty="0" smtClean="0"/>
              <a:t>      managing the different talents people have to offer within a company.</a:t>
            </a:r>
            <a:endParaRPr lang="en-IN" dirty="0"/>
          </a:p>
        </p:txBody>
      </p:sp>
      <p:sp>
        <p:nvSpPr>
          <p:cNvPr id="3" name="Oval 2"/>
          <p:cNvSpPr/>
          <p:nvPr/>
        </p:nvSpPr>
        <p:spPr>
          <a:xfrm>
            <a:off x="2483768" y="2276872"/>
            <a:ext cx="352839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Finding talented employees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483768" y="3861048"/>
            <a:ext cx="36004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HR manager key task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391491" y="5373216"/>
            <a:ext cx="309634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Retaining talented employee	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4867436" y="5471610"/>
            <a:ext cx="3096344" cy="9817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Acquiring talented employees</a:t>
            </a:r>
            <a:endParaRPr lang="en-IN" dirty="0"/>
          </a:p>
        </p:txBody>
      </p:sp>
      <p:sp>
        <p:nvSpPr>
          <p:cNvPr id="10" name="Up Arrow 9"/>
          <p:cNvSpPr/>
          <p:nvPr/>
        </p:nvSpPr>
        <p:spPr>
          <a:xfrm>
            <a:off x="3995936" y="3356992"/>
            <a:ext cx="117727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339752" y="4869160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2"/>
          </p:cNvCxnSpPr>
          <p:nvPr/>
        </p:nvCxnSpPr>
        <p:spPr>
          <a:xfrm>
            <a:off x="4283968" y="4869160"/>
            <a:ext cx="1800200" cy="602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5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6672"/>
            <a:ext cx="787770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CONCEPT OF TALENT MANAGEMENT/ TM </a:t>
            </a:r>
            <a:r>
              <a:rPr lang="en-IN" dirty="0" smtClean="0"/>
              <a:t>MODEL</a:t>
            </a:r>
          </a:p>
          <a:p>
            <a:endParaRPr lang="en-IN" dirty="0" smtClean="0"/>
          </a:p>
          <a:p>
            <a:r>
              <a:rPr lang="en-IN" b="1" dirty="0"/>
              <a:t>1.Planning: </a:t>
            </a:r>
            <a:r>
              <a:rPr lang="en-IN" dirty="0"/>
              <a:t>Planning is the initial step in the process of Talent Management. It </a:t>
            </a:r>
            <a:r>
              <a:rPr lang="en-IN" dirty="0" smtClean="0"/>
              <a:t>involves the </a:t>
            </a:r>
            <a:r>
              <a:rPr lang="en-IN" dirty="0"/>
              <a:t>following:</a:t>
            </a:r>
          </a:p>
          <a:p>
            <a:r>
              <a:rPr lang="en-IN" dirty="0"/>
              <a:t>• Identifying the human capital requirement.</a:t>
            </a:r>
          </a:p>
          <a:p>
            <a:r>
              <a:rPr lang="en-IN" dirty="0"/>
              <a:t>• Developing the job description and key roles.</a:t>
            </a:r>
          </a:p>
          <a:p>
            <a:r>
              <a:rPr lang="en-IN" dirty="0"/>
              <a:t>• Proposing a workforce plan for recruitment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b="1" dirty="0"/>
              <a:t>2. Attracting: </a:t>
            </a:r>
            <a:r>
              <a:rPr lang="en-IN" dirty="0"/>
              <a:t>Deciding whether the source of recruitment should be internal or </a:t>
            </a:r>
            <a:r>
              <a:rPr lang="en-IN" dirty="0" smtClean="0"/>
              <a:t>external and </a:t>
            </a:r>
            <a:r>
              <a:rPr lang="en-IN" dirty="0"/>
              <a:t>seeking for the suitable individuals to fill in the vacant positions through:</a:t>
            </a:r>
          </a:p>
          <a:p>
            <a:r>
              <a:rPr lang="en-IN" dirty="0"/>
              <a:t>• Job Portals such as Naukri.com, Timesjob.com, etc.</a:t>
            </a:r>
          </a:p>
          <a:p>
            <a:r>
              <a:rPr lang="en-IN" dirty="0"/>
              <a:t>• Social Network such as LinkedIn and Twitter.</a:t>
            </a:r>
          </a:p>
          <a:p>
            <a:endParaRPr lang="en-IN" dirty="0" smtClean="0"/>
          </a:p>
          <a:p>
            <a:r>
              <a:rPr lang="en-IN" b="1" dirty="0" smtClean="0"/>
              <a:t>3</a:t>
            </a:r>
            <a:r>
              <a:rPr lang="en-IN" b="1" dirty="0"/>
              <a:t>. Selecting</a:t>
            </a:r>
            <a:r>
              <a:rPr lang="en-IN" dirty="0"/>
              <a:t>: Recruiting and selecting the personnel. It involves the following steps:</a:t>
            </a:r>
          </a:p>
          <a:p>
            <a:r>
              <a:rPr lang="en-IN" dirty="0"/>
              <a:t>• Scheduling written test and interviews.</a:t>
            </a:r>
          </a:p>
          <a:p>
            <a:r>
              <a:rPr lang="en-IN" dirty="0"/>
              <a:t>• Scrutinizing the most suitable candidate for the profile.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34549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76672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b="1" dirty="0" smtClean="0"/>
          </a:p>
          <a:p>
            <a:r>
              <a:rPr lang="en-IN" b="1" dirty="0"/>
              <a:t>4. Developing: </a:t>
            </a:r>
            <a:r>
              <a:rPr lang="en-IN" dirty="0"/>
              <a:t>In this stage, the employee is prepared according to and for the</a:t>
            </a:r>
          </a:p>
          <a:p>
            <a:r>
              <a:rPr lang="en-IN" dirty="0"/>
              <a:t>organisation and the profile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b="1" dirty="0" smtClean="0"/>
              <a:t>5</a:t>
            </a:r>
            <a:r>
              <a:rPr lang="en-IN" b="1" dirty="0"/>
              <a:t>. Retaining: </a:t>
            </a:r>
            <a:r>
              <a:rPr lang="en-IN" dirty="0"/>
              <a:t>Employee retention is essential for any organisational existence </a:t>
            </a:r>
            <a:r>
              <a:rPr lang="en-IN" dirty="0" smtClean="0"/>
              <a:t>and survival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Following </a:t>
            </a:r>
            <a:r>
              <a:rPr lang="en-IN" dirty="0"/>
              <a:t>are the ways of employee retention:</a:t>
            </a:r>
          </a:p>
          <a:p>
            <a:r>
              <a:rPr lang="en-IN" dirty="0"/>
              <a:t>• Promotions and increments.</a:t>
            </a:r>
          </a:p>
          <a:p>
            <a:r>
              <a:rPr lang="en-IN" dirty="0"/>
              <a:t>• Providing opportunities for growth by handing over special projects.</a:t>
            </a:r>
          </a:p>
          <a:p>
            <a:r>
              <a:rPr lang="en-IN" dirty="0"/>
              <a:t>• Participative decision making.</a:t>
            </a:r>
          </a:p>
          <a:p>
            <a:r>
              <a:rPr lang="en-IN" dirty="0"/>
              <a:t>• Teaching new job skills.</a:t>
            </a:r>
          </a:p>
          <a:p>
            <a:r>
              <a:rPr lang="en-IN" dirty="0"/>
              <a:t>• Identifying the individual’s contribution and efforts.</a:t>
            </a:r>
          </a:p>
          <a:p>
            <a:endParaRPr lang="en-IN" dirty="0" smtClean="0"/>
          </a:p>
          <a:p>
            <a:r>
              <a:rPr lang="en-IN" b="1" dirty="0" smtClean="0"/>
              <a:t>6</a:t>
            </a:r>
            <a:r>
              <a:rPr lang="en-IN" b="1" dirty="0"/>
              <a:t>. Transitioning: </a:t>
            </a:r>
            <a:r>
              <a:rPr lang="en-IN" dirty="0"/>
              <a:t>Talent management aims at the overall transformation of </a:t>
            </a:r>
            <a:r>
              <a:rPr lang="en-IN" dirty="0" smtClean="0"/>
              <a:t>the employees </a:t>
            </a:r>
            <a:r>
              <a:rPr lang="en-IN" dirty="0"/>
              <a:t>to achieve the organisational vision. It can be done through:</a:t>
            </a:r>
          </a:p>
          <a:p>
            <a:r>
              <a:rPr lang="en-IN" dirty="0"/>
              <a:t>• Retirement benefits to employees.</a:t>
            </a:r>
          </a:p>
          <a:p>
            <a:r>
              <a:rPr lang="en-IN" dirty="0"/>
              <a:t>• Conducting Exit interviews.</a:t>
            </a:r>
          </a:p>
          <a:p>
            <a:r>
              <a:rPr lang="en-IN" dirty="0"/>
              <a:t>• Succession Planning or Internal Promotions.</a:t>
            </a:r>
          </a:p>
        </p:txBody>
      </p:sp>
    </p:spTree>
    <p:extLst>
      <p:ext uri="{BB962C8B-B14F-4D97-AF65-F5344CB8AC3E}">
        <p14:creationId xmlns:p14="http://schemas.microsoft.com/office/powerpoint/2010/main" val="388251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1"/>
            <a:ext cx="8568952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 smtClean="0"/>
          </a:p>
          <a:p>
            <a:r>
              <a:rPr lang="en-IN" sz="2000" dirty="0" smtClean="0"/>
              <a:t>SIGNIFICANCE </a:t>
            </a:r>
            <a:r>
              <a:rPr lang="en-IN" sz="2000" dirty="0"/>
              <a:t>OF TALENT </a:t>
            </a:r>
            <a:r>
              <a:rPr lang="en-IN" sz="2000" dirty="0" smtClean="0"/>
              <a:t>MANAGEMENT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 smtClean="0"/>
              <a:t>Identifying required talent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 smtClean="0"/>
              <a:t>Implementing compensation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 smtClean="0"/>
              <a:t>Performance appraisal system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 err="1" smtClean="0"/>
              <a:t>Nuturing</a:t>
            </a:r>
            <a:r>
              <a:rPr lang="en-US" sz="2000" dirty="0" smtClean="0"/>
              <a:t> the talents.</a:t>
            </a:r>
            <a:endParaRPr lang="en-US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 smtClean="0"/>
              <a:t>Retaining the talent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 smtClean="0"/>
              <a:t>Aligning acquired  talent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 smtClean="0"/>
              <a:t>Training and development of competencies.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 smtClean="0"/>
              <a:t>Right selection of talent.</a:t>
            </a:r>
          </a:p>
          <a:p>
            <a:pPr marL="285750" indent="-285750">
              <a:buFont typeface="Wingdings" pitchFamily="2" charset="2"/>
              <a:buChar char="Ø"/>
            </a:pPr>
            <a:endParaRPr lang="en-IN" sz="2000" dirty="0" smtClean="0"/>
          </a:p>
          <a:p>
            <a:r>
              <a:rPr lang="en-IN" sz="2000" dirty="0" smtClean="0"/>
              <a:t>The </a:t>
            </a:r>
            <a:r>
              <a:rPr lang="en-IN" sz="2000" dirty="0"/>
              <a:t>most important functions of Talent Management are as follows:</a:t>
            </a:r>
          </a:p>
          <a:p>
            <a:r>
              <a:rPr lang="en-IN" sz="2000" dirty="0"/>
              <a:t>• Establishing a high-performance workforce.</a:t>
            </a:r>
          </a:p>
          <a:p>
            <a:r>
              <a:rPr lang="en-IN" sz="2000" dirty="0"/>
              <a:t>• Attracting individuals with high potential and retaining them through proper </a:t>
            </a:r>
            <a:r>
              <a:rPr lang="en-IN" sz="2000" dirty="0" smtClean="0"/>
              <a:t>training and </a:t>
            </a:r>
            <a:r>
              <a:rPr lang="en-IN" sz="2000" dirty="0"/>
              <a:t>refreshment.</a:t>
            </a:r>
          </a:p>
          <a:p>
            <a:r>
              <a:rPr lang="en-IN" sz="2000" dirty="0"/>
              <a:t>• Increasing the productivity of the organization.</a:t>
            </a:r>
          </a:p>
          <a:p>
            <a:r>
              <a:rPr lang="en-IN" sz="2000" dirty="0"/>
              <a:t>• Proper time management, as untrained and unskilled workforce lead </a:t>
            </a:r>
            <a:r>
              <a:rPr lang="en-IN" sz="2000" dirty="0" smtClean="0"/>
              <a:t>to wastage of </a:t>
            </a:r>
            <a:r>
              <a:rPr lang="en-IN" sz="2000" dirty="0"/>
              <a:t>time and commitment of errors, which is not cost-effective.</a:t>
            </a:r>
          </a:p>
          <a:p>
            <a:r>
              <a:rPr lang="en-IN" sz="2000" dirty="0"/>
              <a:t>• Retain talented and high-performing employees.</a:t>
            </a:r>
          </a:p>
          <a:p>
            <a:r>
              <a:rPr lang="en-IN" sz="2000" dirty="0"/>
              <a:t>• Ensuring growth and innovation in the organization.</a:t>
            </a:r>
          </a:p>
          <a:p>
            <a:r>
              <a:rPr lang="en-IN" sz="2000" dirty="0"/>
              <a:t>• Developing skills and competencies in employees.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0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1"/>
            <a:ext cx="878497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TALENT </a:t>
            </a:r>
            <a:r>
              <a:rPr lang="en-US" dirty="0"/>
              <a:t>MANAGEMENT LIFE </a:t>
            </a:r>
            <a:r>
              <a:rPr lang="en-US" dirty="0" smtClean="0"/>
              <a:t>CYCLE</a:t>
            </a:r>
          </a:p>
          <a:p>
            <a:endParaRPr lang="en-IN" dirty="0" smtClean="0"/>
          </a:p>
          <a:p>
            <a:r>
              <a:rPr lang="en-IN" dirty="0" smtClean="0"/>
              <a:t>It </a:t>
            </a:r>
            <a:r>
              <a:rPr lang="en-IN" dirty="0"/>
              <a:t>is a continuous process that deals with human capital in a comprehensive, holistic way ensuring that both employee and employer gain the maximum benefit from their mutual association</a:t>
            </a:r>
            <a:r>
              <a:rPr lang="en-IN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Organizational Plan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/>
              <a:t>The Recruiting Plan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/>
              <a:t>The Development Plan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dirty="0"/>
              <a:t>The Retention Plan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dirty="0"/>
              <a:t>The Assessment Plan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dirty="0"/>
              <a:t>The Outplacement </a:t>
            </a:r>
            <a:r>
              <a:rPr lang="en-IN" dirty="0" smtClean="0"/>
              <a:t>Plan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IN" dirty="0" smtClean="0"/>
              <a:t>The </a:t>
            </a:r>
            <a:r>
              <a:rPr lang="en-IN" dirty="0"/>
              <a:t>Feedback </a:t>
            </a:r>
            <a:r>
              <a:rPr lang="en-IN" dirty="0" smtClean="0"/>
              <a:t>Loop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  <a:p>
            <a:pPr algn="ctr"/>
            <a:r>
              <a:rPr lang="en-IN" dirty="0"/>
              <a:t>TALENT MANAGEMENT </a:t>
            </a:r>
            <a:r>
              <a:rPr lang="en-IN" dirty="0" smtClean="0"/>
              <a:t>INITIATIVES</a:t>
            </a:r>
          </a:p>
          <a:p>
            <a:pPr algn="ctr"/>
            <a:endParaRPr lang="en-IN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Maintaining individual identity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Recognition and rewards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Providing opportunities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Role </a:t>
            </a:r>
            <a:r>
              <a:rPr lang="en-US" dirty="0" smtClean="0"/>
              <a:t>design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Job rotation 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9711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260648"/>
            <a:ext cx="87484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/>
              <a:t>TALENT MANAGEMENT </a:t>
            </a:r>
            <a:r>
              <a:rPr lang="en-IN" b="1" dirty="0" smtClean="0"/>
              <a:t>INITIATIVES (</a:t>
            </a:r>
            <a:r>
              <a:rPr lang="en-IN" b="1" dirty="0" err="1" smtClean="0"/>
              <a:t>contin</a:t>
            </a:r>
            <a:r>
              <a:rPr lang="en-IN" b="1" dirty="0" smtClean="0"/>
              <a:t>)</a:t>
            </a:r>
            <a:endParaRPr lang="en-IN" b="1" dirty="0"/>
          </a:p>
          <a:p>
            <a:endParaRPr lang="en-IN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Training </a:t>
            </a:r>
            <a:r>
              <a:rPr lang="en-US" dirty="0"/>
              <a:t>and </a:t>
            </a:r>
            <a:r>
              <a:rPr lang="en-US" dirty="0" smtClean="0"/>
              <a:t>development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Succession planning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Flexibility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Relationship Management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Self motivation</a:t>
            </a:r>
            <a:endParaRPr lang="en-US" dirty="0"/>
          </a:p>
          <a:p>
            <a:r>
              <a:rPr lang="en-US" dirty="0" smtClean="0"/>
              <a:t>All these initiative leads to the success of the organization.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IN" dirty="0"/>
              <a:t>Some of the ways in which a manager can motivate and retain employees are as follows:</a:t>
            </a:r>
          </a:p>
          <a:p>
            <a:r>
              <a:rPr lang="en-IN" dirty="0"/>
              <a:t>• Recognition</a:t>
            </a:r>
          </a:p>
          <a:p>
            <a:r>
              <a:rPr lang="en-IN" dirty="0"/>
              <a:t>• Remuneration and Reward</a:t>
            </a:r>
          </a:p>
          <a:p>
            <a:r>
              <a:rPr lang="en-IN" dirty="0"/>
              <a:t>• Providing Opportunities</a:t>
            </a:r>
          </a:p>
          <a:p>
            <a:r>
              <a:rPr lang="en-IN" dirty="0"/>
              <a:t>• Role Design</a:t>
            </a:r>
          </a:p>
          <a:p>
            <a:r>
              <a:rPr lang="en-IN" dirty="0"/>
              <a:t>• Job Rotation</a:t>
            </a:r>
          </a:p>
          <a:p>
            <a:r>
              <a:rPr lang="en-IN" dirty="0"/>
              <a:t>• Training and Development:</a:t>
            </a:r>
          </a:p>
          <a:p>
            <a:r>
              <a:rPr lang="en-IN" dirty="0"/>
              <a:t>• Succession Planning</a:t>
            </a:r>
          </a:p>
          <a:p>
            <a:r>
              <a:rPr lang="en-IN" dirty="0"/>
              <a:t>• Flexibility</a:t>
            </a:r>
          </a:p>
          <a:p>
            <a:r>
              <a:rPr lang="en-IN" dirty="0"/>
              <a:t>• Relationship Management</a:t>
            </a:r>
          </a:p>
          <a:p>
            <a:r>
              <a:rPr lang="en-IN" dirty="0"/>
              <a:t>• </a:t>
            </a:r>
            <a:r>
              <a:rPr lang="en-IN" dirty="0" smtClean="0"/>
              <a:t>Self-motivation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5423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620688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b="1" dirty="0"/>
              <a:t>COMPENSATION MANAGEMENT</a:t>
            </a:r>
          </a:p>
          <a:p>
            <a:r>
              <a:rPr lang="en-IN" dirty="0"/>
              <a:t>Compensation Management refers to the establishment and implementation of </a:t>
            </a:r>
            <a:r>
              <a:rPr lang="en-IN" dirty="0" smtClean="0"/>
              <a:t>sound</a:t>
            </a:r>
          </a:p>
          <a:p>
            <a:endParaRPr lang="en-US" dirty="0"/>
          </a:p>
          <a:p>
            <a:r>
              <a:rPr lang="en-IN" b="1" dirty="0" smtClean="0"/>
              <a:t>DEFINITION</a:t>
            </a:r>
          </a:p>
          <a:p>
            <a:r>
              <a:rPr lang="en-IN" dirty="0" smtClean="0"/>
              <a:t>According </a:t>
            </a:r>
            <a:r>
              <a:rPr lang="en-IN" dirty="0"/>
              <a:t>to </a:t>
            </a:r>
            <a:r>
              <a:rPr lang="en-IN" dirty="0" err="1"/>
              <a:t>Cascio</a:t>
            </a:r>
            <a:r>
              <a:rPr lang="en-IN" dirty="0"/>
              <a:t> (1995) the “Compensation includes direct cash</a:t>
            </a:r>
          </a:p>
          <a:p>
            <a:r>
              <a:rPr lang="en-IN" dirty="0"/>
              <a:t>payments and indirect payments in form of employees benefits and incentives to</a:t>
            </a:r>
          </a:p>
          <a:p>
            <a:r>
              <a:rPr lang="en-IN" dirty="0"/>
              <a:t>motivate employees to strive for higher levels of productivity</a:t>
            </a:r>
            <a:r>
              <a:rPr lang="en-IN" dirty="0" smtClean="0"/>
              <a:t>”.</a:t>
            </a:r>
          </a:p>
          <a:p>
            <a:endParaRPr lang="en-US" dirty="0"/>
          </a:p>
          <a:p>
            <a:r>
              <a:rPr lang="en-IN" b="1" dirty="0"/>
              <a:t>SIGNIFICANCE OF COMPENSATION </a:t>
            </a:r>
            <a:r>
              <a:rPr lang="en-IN" b="1" dirty="0" smtClean="0"/>
              <a:t>MANAGEMENT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/>
              <a:t>It tries to give proper refund to the employees for their contributions to </a:t>
            </a:r>
            <a:r>
              <a:rPr lang="en-IN" dirty="0" smtClean="0"/>
              <a:t>the organization</a:t>
            </a:r>
            <a:r>
              <a:rPr lang="en-IN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It </a:t>
            </a:r>
            <a:r>
              <a:rPr lang="en-IN" dirty="0"/>
              <a:t>discovers a positive control on the efficiency of employees and motivates </a:t>
            </a:r>
            <a:r>
              <a:rPr lang="en-IN" dirty="0" smtClean="0"/>
              <a:t>them to    perform </a:t>
            </a:r>
            <a:r>
              <a:rPr lang="en-IN" dirty="0"/>
              <a:t>better and achieve the specific standards.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It </a:t>
            </a:r>
            <a:r>
              <a:rPr lang="en-IN" dirty="0"/>
              <a:t>creates a base for happiness and satisfaction of the workforce that limits </a:t>
            </a:r>
            <a:r>
              <a:rPr lang="en-IN" dirty="0" smtClean="0"/>
              <a:t>the </a:t>
            </a:r>
            <a:r>
              <a:rPr lang="en-IN" dirty="0" err="1" smtClean="0"/>
              <a:t>labor</a:t>
            </a:r>
            <a:r>
              <a:rPr lang="en-IN" dirty="0" smtClean="0"/>
              <a:t> </a:t>
            </a:r>
            <a:r>
              <a:rPr lang="en-IN" dirty="0"/>
              <a:t>turnover and confers a stable </a:t>
            </a:r>
            <a:r>
              <a:rPr lang="en-IN" dirty="0" smtClean="0"/>
              <a:t>organization.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It </a:t>
            </a:r>
            <a:r>
              <a:rPr lang="en-IN" dirty="0"/>
              <a:t>enhances the job evaluation process, which in return helps in setting up more</a:t>
            </a:r>
          </a:p>
          <a:p>
            <a:r>
              <a:rPr lang="en-IN" dirty="0" smtClean="0"/>
              <a:t>      realistic </a:t>
            </a:r>
            <a:r>
              <a:rPr lang="en-IN" dirty="0"/>
              <a:t>and achievable standards.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 smtClean="0"/>
              <a:t>It </a:t>
            </a:r>
            <a:r>
              <a:rPr lang="en-IN" dirty="0"/>
              <a:t>is designed to abide with the various </a:t>
            </a:r>
            <a:r>
              <a:rPr lang="en-IN" dirty="0" err="1"/>
              <a:t>labor</a:t>
            </a:r>
            <a:r>
              <a:rPr lang="en-IN" dirty="0"/>
              <a:t> acts and thus does not result in</a:t>
            </a:r>
          </a:p>
          <a:p>
            <a:r>
              <a:rPr lang="en-IN" dirty="0" smtClean="0"/>
              <a:t>     conflicts </a:t>
            </a:r>
            <a:r>
              <a:rPr lang="en-IN" dirty="0"/>
              <a:t>between the employee union and the management</a:t>
            </a:r>
            <a:r>
              <a:rPr lang="en-IN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IN" dirty="0"/>
              <a:t>It excites an environment of morale, efficiency and cooperation among the workers</a:t>
            </a:r>
          </a:p>
          <a:p>
            <a:r>
              <a:rPr lang="en-IN" dirty="0" smtClean="0"/>
              <a:t>      and </a:t>
            </a:r>
            <a:r>
              <a:rPr lang="en-IN" dirty="0"/>
              <a:t>ensures satisfaction to the workers.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1800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620689"/>
            <a:ext cx="74168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/>
              <a:t>COMPONENTS OF COMPENSATION </a:t>
            </a:r>
            <a:r>
              <a:rPr lang="en-IN" sz="2000" dirty="0" smtClean="0"/>
              <a:t>MANAGEMENT</a:t>
            </a:r>
          </a:p>
          <a:p>
            <a:endParaRPr lang="en-US" sz="2000" dirty="0"/>
          </a:p>
          <a:p>
            <a:pPr marL="342900" indent="-342900">
              <a:buAutoNum type="arabicPeriod"/>
            </a:pPr>
            <a:r>
              <a:rPr lang="en-IN" sz="2000" b="1" dirty="0" smtClean="0"/>
              <a:t>Wage </a:t>
            </a:r>
            <a:r>
              <a:rPr lang="en-IN" sz="2000" b="1" dirty="0"/>
              <a:t>or </a:t>
            </a:r>
            <a:r>
              <a:rPr lang="en-IN" sz="2000" b="1" dirty="0" smtClean="0"/>
              <a:t>Salary</a:t>
            </a:r>
          </a:p>
          <a:p>
            <a:pPr marL="342900" indent="-342900">
              <a:buFont typeface="+mj-lt"/>
              <a:buAutoNum type="alphaLcPeriod"/>
            </a:pPr>
            <a:r>
              <a:rPr lang="en-IN" sz="2000" dirty="0"/>
              <a:t>Minimum </a:t>
            </a:r>
            <a:r>
              <a:rPr lang="en-IN" sz="2000" dirty="0" smtClean="0"/>
              <a:t>Wage</a:t>
            </a:r>
          </a:p>
          <a:p>
            <a:pPr marL="342900" indent="-342900">
              <a:buFont typeface="+mj-lt"/>
              <a:buAutoNum type="alphaLcPeriod"/>
            </a:pPr>
            <a:r>
              <a:rPr lang="en-IN" sz="2000" dirty="0" smtClean="0"/>
              <a:t>Fair Wage</a:t>
            </a:r>
          </a:p>
          <a:p>
            <a:r>
              <a:rPr lang="en-IN" sz="2000" dirty="0" smtClean="0"/>
              <a:t>c.   Living Wage</a:t>
            </a:r>
          </a:p>
          <a:p>
            <a:r>
              <a:rPr lang="en-IN" sz="2000" dirty="0" smtClean="0"/>
              <a:t>d.   Salary</a:t>
            </a:r>
          </a:p>
          <a:p>
            <a:r>
              <a:rPr lang="en-IN" sz="2000" dirty="0" smtClean="0"/>
              <a:t>e.  Take </a:t>
            </a:r>
            <a:r>
              <a:rPr lang="en-IN" sz="2000" dirty="0"/>
              <a:t>Home Salary:</a:t>
            </a:r>
          </a:p>
          <a:p>
            <a:r>
              <a:rPr lang="en-IN" sz="2000" b="1" dirty="0"/>
              <a:t>2. Dearness and other allowances</a:t>
            </a:r>
          </a:p>
          <a:p>
            <a:r>
              <a:rPr lang="en-IN" sz="2000" b="1" dirty="0"/>
              <a:t>3. Incentives</a:t>
            </a:r>
          </a:p>
          <a:p>
            <a:r>
              <a:rPr lang="en-IN" sz="2000" b="1" dirty="0"/>
              <a:t>4. Fringe benefits and perquisites</a:t>
            </a:r>
            <a:r>
              <a:rPr lang="en-IN" sz="2000" b="1" dirty="0" smtClean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000" dirty="0"/>
              <a:t> Fringe </a:t>
            </a:r>
            <a:r>
              <a:rPr lang="en-US" sz="2000" dirty="0" smtClean="0"/>
              <a:t>Benefits</a:t>
            </a:r>
          </a:p>
          <a:p>
            <a:pPr marL="342900" indent="-342900">
              <a:buFont typeface="+mj-lt"/>
              <a:buAutoNum type="alphaLcParenR"/>
            </a:pPr>
            <a:r>
              <a:rPr lang="en-IN" sz="2000" dirty="0"/>
              <a:t>Perquisites (Perks</a:t>
            </a:r>
            <a:r>
              <a:rPr lang="en-IN" sz="2000" dirty="0" smtClean="0"/>
              <a:t>)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206556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856</Words>
  <Application>Microsoft Office PowerPoint</Application>
  <PresentationFormat>On-screen Show (4:3)</PresentationFormat>
  <Paragraphs>145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TALENT MANAGEMENT&amp; COMPENSATION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INFLUENCING COMPENSATION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TALENT MANAGEMENT&amp; COMPENSATION MANAGEMENT</dc:title>
  <dc:creator>ADMIN</dc:creator>
  <cp:lastModifiedBy>office2</cp:lastModifiedBy>
  <cp:revision>19</cp:revision>
  <dcterms:created xsi:type="dcterms:W3CDTF">2022-05-23T03:53:07Z</dcterms:created>
  <dcterms:modified xsi:type="dcterms:W3CDTF">2023-01-13T04:22:47Z</dcterms:modified>
</cp:coreProperties>
</file>